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Merriweather"/>
      <p:regular r:id="rId46"/>
      <p:bold r:id="rId47"/>
      <p:italic r:id="rId48"/>
      <p:boldItalic r:id="rId49"/>
    </p:embeddedFont>
    <p:embeddedFont>
      <p:font typeface="Source Sans Pr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-regular.fntdata"/><Relationship Id="rId41" Type="http://schemas.openxmlformats.org/officeDocument/2006/relationships/slide" Target="slides/slide36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Merriweather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-italic.fntdata"/><Relationship Id="rId47" Type="http://schemas.openxmlformats.org/officeDocument/2006/relationships/font" Target="fonts/Merriweather-bold.fntdata"/><Relationship Id="rId49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SansPro-bold.fntdata"/><Relationship Id="rId50" Type="http://schemas.openxmlformats.org/officeDocument/2006/relationships/font" Target="fonts/SourceSansPro-regular.fntdata"/><Relationship Id="rId53" Type="http://schemas.openxmlformats.org/officeDocument/2006/relationships/font" Target="fonts/SourceSansPro-boldItalic.fntdata"/><Relationship Id="rId52" Type="http://schemas.openxmlformats.org/officeDocument/2006/relationships/font" Target="fonts/SourceSansPr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aledagileframework.com/agile-architecture" TargetMode="External"/><Relationship Id="rId3" Type="http://schemas.openxmlformats.org/officeDocument/2006/relationships/hyperlink" Target="https://pubs.opengroup.org/architecture/o-aa-standard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io.com/article/3211485/why-it-projects-still-fail.html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1d2e4a2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b1d2e4a2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f1635310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f1635310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Framework is a promise that is never kept.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0ff9aa22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0ff9aa22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f1635310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f1635310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>
                <a:solidFill>
                  <a:srgbClr val="4D5156"/>
                </a:solidFill>
                <a:highlight>
                  <a:srgbClr val="FFFFFF"/>
                </a:highlight>
              </a:rPr>
              <a:t>He who fights with monsters might take care lest he thereby become a monster. And if you gaze for long into an abyss, the abyss gazes also into you. - </a:t>
            </a:r>
            <a:r>
              <a:rPr lang="en-GB">
                <a:solidFill>
                  <a:srgbClr val="4D5156"/>
                </a:solidFill>
                <a:highlight>
                  <a:srgbClr val="FFFFFF"/>
                </a:highlight>
              </a:rPr>
              <a:t>Nietzsche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Even if complexity is relative, not any engineer is capable of memorizing such systems.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Things don’t get simpler: Dave Thomas: “Simplicity - The Road Not Taken”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7ca4aaa8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7ca4aaa8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f1635310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f1635310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f1635310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f1635310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f1635310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f1635310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f1635310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f1635310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7cc006716697f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7cc006716697f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f1635310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f1635310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f1635310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f163531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https://www.scaledagileframework.com/agile-architecture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https://pubs.opengroup.org/architecture/o-aa-standard/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Gregor Hohpe: True Architecture is Agile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f1635310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f1635310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f163531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f163531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0ff9aa22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0ff9aa22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f1635310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af1635310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f1635310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f1635310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f1635310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f1635310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af1635310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af1635310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Technique is about the how, it’s pure activity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Driver brings purpose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b45bf9876afa20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b45bf9876afa20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b12893b3f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b12893b3f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 types of recycling: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Primary - Do the exact same thing with your recycled elements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Secondary - Build something of similar form and constitution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Tertiary - The chemist: transform it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ec4afdbb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ec4afdbb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b12893b3f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b12893b3f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f1635310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f1635310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is no Monolith VS Microservices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not pit architecture targets against each other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Solve your issues, not the others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7cc006716697f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7cc006716697f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b12893b3f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b12893b3f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427e74c67fa5822d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427e74c67fa5822d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Engineering is included in all phases! Don’t forget to be an engineer once in a while…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f1635310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f1635310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Linda Rising,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Jessica Kerr,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Dave Thomas...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b12893b3f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b12893b3f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7ca4aaa8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7ca4aaa8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f163531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f163531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Gregor Hohpe: “Architects sell options”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7cc006716697f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7cc006716697f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f1635310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f1635310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https://www.cio.com/article/3211485/why-it-projects-still-fail.html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f251ab4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f251ab4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07d2021d45581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07d2021d45581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8.jpg"/><Relationship Id="rId5" Type="http://schemas.openxmlformats.org/officeDocument/2006/relationships/image" Target="../media/image1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jpg"/><Relationship Id="rId4" Type="http://schemas.openxmlformats.org/officeDocument/2006/relationships/image" Target="../media/image24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2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4.jpg"/><Relationship Id="rId5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537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Failures from obsolescence / deprecation</a:t>
            </a:r>
            <a:endParaRPr/>
          </a:p>
        </p:txBody>
      </p:sp>
      <p:grpSp>
        <p:nvGrpSpPr>
          <p:cNvPr id="166" name="Google Shape;166;p22"/>
          <p:cNvGrpSpPr/>
          <p:nvPr/>
        </p:nvGrpSpPr>
        <p:grpSpPr>
          <a:xfrm>
            <a:off x="6000693" y="1284950"/>
            <a:ext cx="2784686" cy="3714075"/>
            <a:chOff x="6000693" y="1284950"/>
            <a:chExt cx="2784686" cy="3714075"/>
          </a:xfrm>
        </p:grpSpPr>
        <p:pic>
          <p:nvPicPr>
            <p:cNvPr id="167" name="Google Shape;16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0692" y="1284950"/>
              <a:ext cx="2784686" cy="3714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22"/>
            <p:cNvSpPr txBox="1"/>
            <p:nvPr/>
          </p:nvSpPr>
          <p:spPr>
            <a:xfrm>
              <a:off x="6858000" y="1771650"/>
              <a:ext cx="803400" cy="284100"/>
            </a:xfrm>
            <a:prstGeom prst="rect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COBOL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22"/>
            <p:cNvSpPr txBox="1"/>
            <p:nvPr/>
          </p:nvSpPr>
          <p:spPr>
            <a:xfrm>
              <a:off x="7008475" y="3405175"/>
              <a:ext cx="721500" cy="405000"/>
            </a:xfrm>
            <a:prstGeom prst="rect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 &lt;3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WAS 6.1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0" name="Google Shape;170;p22"/>
          <p:cNvGrpSpPr/>
          <p:nvPr/>
        </p:nvGrpSpPr>
        <p:grpSpPr>
          <a:xfrm>
            <a:off x="216463" y="1350025"/>
            <a:ext cx="5568338" cy="3714076"/>
            <a:chOff x="216463" y="1350025"/>
            <a:chExt cx="5568338" cy="3714076"/>
          </a:xfrm>
        </p:grpSpPr>
        <p:pic>
          <p:nvPicPr>
            <p:cNvPr id="171" name="Google Shape;17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6463" y="1350025"/>
              <a:ext cx="5568330" cy="3714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2"/>
            <p:cNvSpPr txBox="1"/>
            <p:nvPr/>
          </p:nvSpPr>
          <p:spPr>
            <a:xfrm>
              <a:off x="2119325" y="3365500"/>
              <a:ext cx="809700" cy="849300"/>
            </a:xfrm>
            <a:prstGeom prst="re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Here lies WESB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22"/>
            <p:cNvSpPr txBox="1"/>
            <p:nvPr/>
          </p:nvSpPr>
          <p:spPr>
            <a:xfrm>
              <a:off x="3518175" y="3103550"/>
              <a:ext cx="601800" cy="509700"/>
            </a:xfrm>
            <a:prstGeom prst="re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RIP Struts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22"/>
            <p:cNvSpPr txBox="1"/>
            <p:nvPr/>
          </p:nvSpPr>
          <p:spPr>
            <a:xfrm>
              <a:off x="4810700" y="3613250"/>
              <a:ext cx="974100" cy="974700"/>
            </a:xfrm>
            <a:prstGeom prst="re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 memory of Objective-C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22"/>
            <p:cNvSpPr txBox="1"/>
            <p:nvPr/>
          </p:nvSpPr>
          <p:spPr>
            <a:xfrm>
              <a:off x="1517650" y="2994025"/>
              <a:ext cx="498600" cy="752400"/>
            </a:xfrm>
            <a:prstGeom prst="re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See you Flex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6" name="Google Shape;176;p22"/>
          <p:cNvSpPr txBox="1"/>
          <p:nvPr/>
        </p:nvSpPr>
        <p:spPr>
          <a:xfrm>
            <a:off x="216400" y="1502925"/>
            <a:ext cx="55683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They used to be “modern” techs...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Maintaining legacy systems (allegory)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1638" y="1483425"/>
            <a:ext cx="6570675" cy="34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388275" y="1928850"/>
            <a:ext cx="1984500" cy="1079400"/>
          </a:xfrm>
          <a:prstGeom prst="wedgeRectCallout">
            <a:avLst>
              <a:gd fmla="val 106024" name="adj1"/>
              <a:gd fmla="val 44124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Maybe I should stop creating zombies...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failures of traditional architecture</a:t>
            </a:r>
            <a:endParaRPr/>
          </a:p>
        </p:txBody>
      </p:sp>
      <p:grpSp>
        <p:nvGrpSpPr>
          <p:cNvPr id="189" name="Google Shape;189;p24"/>
          <p:cNvGrpSpPr/>
          <p:nvPr/>
        </p:nvGrpSpPr>
        <p:grpSpPr>
          <a:xfrm>
            <a:off x="38363" y="1249357"/>
            <a:ext cx="8272112" cy="1246800"/>
            <a:chOff x="38363" y="1249357"/>
            <a:chExt cx="8272112" cy="1246800"/>
          </a:xfrm>
        </p:grpSpPr>
        <p:sp>
          <p:nvSpPr>
            <p:cNvPr id="190" name="Google Shape;190;p24"/>
            <p:cNvSpPr txBox="1"/>
            <p:nvPr/>
          </p:nvSpPr>
          <p:spPr>
            <a:xfrm rot="-1466637">
              <a:off x="74697" y="1592435"/>
              <a:ext cx="1779833" cy="5606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Cognitive overload alert!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24"/>
            <p:cNvSpPr txBox="1"/>
            <p:nvPr/>
          </p:nvSpPr>
          <p:spPr>
            <a:xfrm rot="969">
              <a:off x="2989375" y="1592400"/>
              <a:ext cx="53211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200">
                  <a:latin typeface="Roboto"/>
                  <a:ea typeface="Roboto"/>
                  <a:cs typeface="Roboto"/>
                  <a:sym typeface="Roboto"/>
                </a:rPr>
                <a:t>Overrun by COMPLEXITY!</a:t>
              </a:r>
              <a:endParaRPr b="1" sz="32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92" name="Google Shape;19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7">
              <a:off x="1873108" y="1391135"/>
              <a:ext cx="1051980" cy="9632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" name="Google Shape;193;p24"/>
          <p:cNvGrpSpPr/>
          <p:nvPr/>
        </p:nvGrpSpPr>
        <p:grpSpPr>
          <a:xfrm>
            <a:off x="311725" y="2706700"/>
            <a:ext cx="6723075" cy="2182800"/>
            <a:chOff x="1210488" y="2692275"/>
            <a:chExt cx="6723075" cy="2182800"/>
          </a:xfrm>
        </p:grpSpPr>
        <p:sp>
          <p:nvSpPr>
            <p:cNvPr id="194" name="Google Shape;194;p24"/>
            <p:cNvSpPr/>
            <p:nvPr/>
          </p:nvSpPr>
          <p:spPr>
            <a:xfrm rot="-5400000">
              <a:off x="1607388" y="3612975"/>
              <a:ext cx="2182800" cy="341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Integration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1210488" y="2692275"/>
              <a:ext cx="966900" cy="6237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Legacy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1210488" y="3471825"/>
              <a:ext cx="966900" cy="6237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3rd party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1210488" y="4251375"/>
              <a:ext cx="966900" cy="6237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Stuffs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3167988" y="2692275"/>
              <a:ext cx="1193700" cy="6237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Business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3167988" y="3471825"/>
              <a:ext cx="1193700" cy="6237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Data Access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3167988" y="4251375"/>
              <a:ext cx="1193700" cy="6237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Monitoring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4574513" y="2692275"/>
              <a:ext cx="1193700" cy="6237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Workflow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4574513" y="3471825"/>
              <a:ext cx="1193700" cy="6237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Data Processing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4574513" y="4251375"/>
              <a:ext cx="1193700" cy="6237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Workload Distribution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5981038" y="3471825"/>
              <a:ext cx="1193700" cy="6237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Data Flow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5981038" y="2692275"/>
              <a:ext cx="1193700" cy="6237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UX / UI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5981038" y="4251375"/>
              <a:ext cx="1193700" cy="6237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Networking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87563" y="4251375"/>
              <a:ext cx="546000" cy="6237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...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7387563" y="3471825"/>
              <a:ext cx="546000" cy="6237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...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7387563" y="2692275"/>
              <a:ext cx="546000" cy="6237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...</a:t>
              </a: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210" name="Google Shape;210;p24"/>
          <p:cNvPicPr preferRelativeResize="0"/>
          <p:nvPr/>
        </p:nvPicPr>
        <p:blipFill rotWithShape="1">
          <a:blip r:embed="rId4">
            <a:alphaModFix/>
          </a:blip>
          <a:srcRect b="7184" l="6217" r="6208" t="7184"/>
          <a:stretch/>
        </p:blipFill>
        <p:spPr>
          <a:xfrm rot="689984">
            <a:off x="6697695" y="3134441"/>
            <a:ext cx="2255681" cy="1676743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2800" y="3095500"/>
            <a:ext cx="476250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Breathe.</a:t>
            </a:r>
            <a:endParaRPr/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425" y="1384325"/>
            <a:ext cx="5437200" cy="361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 retreat: Sustainability</a:t>
            </a:r>
            <a:endParaRPr/>
          </a:p>
        </p:txBody>
      </p:sp>
      <p:grpSp>
        <p:nvGrpSpPr>
          <p:cNvPr id="223" name="Google Shape;223;p26"/>
          <p:cNvGrpSpPr/>
          <p:nvPr/>
        </p:nvGrpSpPr>
        <p:grpSpPr>
          <a:xfrm>
            <a:off x="3826228" y="2475378"/>
            <a:ext cx="2631900" cy="2631900"/>
            <a:chOff x="3826228" y="2475378"/>
            <a:chExt cx="2631900" cy="2631900"/>
          </a:xfrm>
        </p:grpSpPr>
        <p:sp>
          <p:nvSpPr>
            <p:cNvPr id="224" name="Google Shape;224;p26"/>
            <p:cNvSpPr/>
            <p:nvPr/>
          </p:nvSpPr>
          <p:spPr>
            <a:xfrm>
              <a:off x="3826228" y="2475378"/>
              <a:ext cx="2631900" cy="2631900"/>
            </a:xfrm>
            <a:prstGeom prst="ellipse">
              <a:avLst/>
            </a:prstGeom>
            <a:solidFill>
              <a:srgbClr val="00A207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6"/>
            <p:cNvSpPr txBox="1"/>
            <p:nvPr/>
          </p:nvSpPr>
          <p:spPr>
            <a:xfrm>
              <a:off x="5215625" y="3827300"/>
              <a:ext cx="9921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>
                  <a:latin typeface="Source Sans Pro"/>
                  <a:ea typeface="Source Sans Pro"/>
                  <a:cs typeface="Source Sans Pro"/>
                  <a:sym typeface="Source Sans Pro"/>
                </a:rPr>
                <a:t>Planet</a:t>
              </a:r>
              <a:endParaRPr b="0" i="0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26" name="Google Shape;226;p26"/>
          <p:cNvGrpSpPr/>
          <p:nvPr/>
        </p:nvGrpSpPr>
        <p:grpSpPr>
          <a:xfrm>
            <a:off x="2473250" y="1338437"/>
            <a:ext cx="3264202" cy="3746956"/>
            <a:chOff x="2473250" y="1338437"/>
            <a:chExt cx="3264202" cy="3746956"/>
          </a:xfrm>
        </p:grpSpPr>
        <p:sp>
          <p:nvSpPr>
            <p:cNvPr id="227" name="Google Shape;227;p26"/>
            <p:cNvSpPr/>
            <p:nvPr/>
          </p:nvSpPr>
          <p:spPr>
            <a:xfrm>
              <a:off x="3206052" y="1338437"/>
              <a:ext cx="2531400" cy="2531400"/>
            </a:xfrm>
            <a:prstGeom prst="ellipse">
              <a:avLst/>
            </a:prstGeom>
            <a:solidFill>
              <a:srgbClr val="00A207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6"/>
            <p:cNvSpPr txBox="1"/>
            <p:nvPr/>
          </p:nvSpPr>
          <p:spPr>
            <a:xfrm>
              <a:off x="3990250" y="1785300"/>
              <a:ext cx="9630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>
                  <a:latin typeface="Source Sans Pro"/>
                  <a:ea typeface="Source Sans Pro"/>
                  <a:cs typeface="Source Sans Pro"/>
                  <a:sym typeface="Source Sans Pro"/>
                </a:rPr>
                <a:t>People</a:t>
              </a:r>
              <a:endParaRPr b="0" i="0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2473250" y="2497293"/>
              <a:ext cx="2588100" cy="2588100"/>
            </a:xfrm>
            <a:prstGeom prst="ellipse">
              <a:avLst/>
            </a:prstGeom>
            <a:solidFill>
              <a:srgbClr val="00A207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6"/>
            <p:cNvSpPr txBox="1"/>
            <p:nvPr/>
          </p:nvSpPr>
          <p:spPr>
            <a:xfrm>
              <a:off x="2699425" y="3827300"/>
              <a:ext cx="9921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>
                  <a:latin typeface="Source Sans Pro"/>
                  <a:ea typeface="Source Sans Pro"/>
                  <a:cs typeface="Source Sans Pro"/>
                  <a:sym typeface="Source Sans Pro"/>
                </a:rPr>
                <a:t>Profit</a:t>
              </a:r>
              <a:endParaRPr b="0" i="0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1" name="Google Shape;231;p26"/>
            <p:cNvSpPr txBox="1"/>
            <p:nvPr/>
          </p:nvSpPr>
          <p:spPr>
            <a:xfrm>
              <a:off x="3206050" y="2600800"/>
              <a:ext cx="10572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GB" sz="1600" u="none" cap="none" strike="noStrik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Equitable</a:t>
              </a:r>
              <a:endParaRPr b="1" i="0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32" name="Google Shape;232;p26"/>
          <p:cNvSpPr txBox="1"/>
          <p:nvPr/>
        </p:nvSpPr>
        <p:spPr>
          <a:xfrm>
            <a:off x="4704475" y="2600800"/>
            <a:ext cx="9921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Liveable</a:t>
            </a:r>
            <a:endParaRPr b="1" i="0" sz="16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3957525" y="3978075"/>
            <a:ext cx="9921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Viable</a:t>
            </a:r>
            <a:endParaRPr b="1" i="0" sz="16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3799875" y="3289438"/>
            <a:ext cx="13074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GB" sz="1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Sustainable</a:t>
            </a:r>
            <a:endParaRPr b="1" i="0" sz="16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Ideas for Architecture 2.0? Let’s explore!</a:t>
            </a: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75" y="1380225"/>
            <a:ext cx="7900852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Learnings from Agile</a:t>
            </a:r>
            <a:endParaRPr/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21" y="1636059"/>
            <a:ext cx="4667250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8"/>
          <p:cNvSpPr txBox="1"/>
          <p:nvPr/>
        </p:nvSpPr>
        <p:spPr>
          <a:xfrm>
            <a:off x="5540375" y="2571750"/>
            <a:ext cx="30720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Roboto"/>
                <a:ea typeface="Roboto"/>
                <a:cs typeface="Roboto"/>
                <a:sym typeface="Roboto"/>
              </a:rPr>
              <a:t>Don’t think “</a:t>
            </a:r>
            <a:r>
              <a:rPr b="1" lang="en-GB" sz="2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target</a:t>
            </a:r>
            <a:r>
              <a:rPr b="1" lang="en-GB" sz="2400">
                <a:latin typeface="Roboto"/>
                <a:ea typeface="Roboto"/>
                <a:cs typeface="Roboto"/>
                <a:sym typeface="Roboto"/>
              </a:rPr>
              <a:t>”.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Roboto"/>
                <a:ea typeface="Roboto"/>
                <a:cs typeface="Roboto"/>
                <a:sym typeface="Roboto"/>
              </a:rPr>
              <a:t>Think ”</a:t>
            </a:r>
            <a:r>
              <a:rPr b="1" lang="en-GB" sz="24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change</a:t>
            </a:r>
            <a:r>
              <a:rPr b="1" lang="en-GB" sz="2400">
                <a:latin typeface="Roboto"/>
                <a:ea typeface="Roboto"/>
                <a:cs typeface="Roboto"/>
                <a:sym typeface="Roboto"/>
              </a:rPr>
              <a:t>”.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Learnings from DevOps</a:t>
            </a:r>
            <a:endParaRPr/>
          </a:p>
        </p:txBody>
      </p:sp>
      <p:sp>
        <p:nvSpPr>
          <p:cNvPr id="253" name="Google Shape;253;p29"/>
          <p:cNvSpPr txBox="1"/>
          <p:nvPr/>
        </p:nvSpPr>
        <p:spPr>
          <a:xfrm>
            <a:off x="1949700" y="1489625"/>
            <a:ext cx="52446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Architect the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Continuous Deployment foundations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4" name="Google Shape;254;p29"/>
          <p:cNvGrpSpPr/>
          <p:nvPr/>
        </p:nvGrpSpPr>
        <p:grpSpPr>
          <a:xfrm>
            <a:off x="621976" y="2439651"/>
            <a:ext cx="8210349" cy="2090225"/>
            <a:chOff x="621976" y="2439651"/>
            <a:chExt cx="8210349" cy="2090225"/>
          </a:xfrm>
        </p:grpSpPr>
        <p:sp>
          <p:nvSpPr>
            <p:cNvPr id="255" name="Google Shape;255;p29"/>
            <p:cNvSpPr txBox="1"/>
            <p:nvPr/>
          </p:nvSpPr>
          <p:spPr>
            <a:xfrm>
              <a:off x="5133325" y="3048000"/>
              <a:ext cx="3699000" cy="79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latin typeface="Roboto"/>
                  <a:ea typeface="Roboto"/>
                  <a:cs typeface="Roboto"/>
                  <a:sym typeface="Roboto"/>
                </a:rPr>
                <a:t>Don’t think “</a:t>
              </a:r>
              <a:r>
                <a:rPr b="1" lang="en-GB" sz="24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punctual</a:t>
              </a:r>
              <a:r>
                <a:rPr b="1" lang="en-GB" sz="2400">
                  <a:latin typeface="Roboto"/>
                  <a:ea typeface="Roboto"/>
                  <a:cs typeface="Roboto"/>
                  <a:sym typeface="Roboto"/>
                </a:rPr>
                <a:t>”.</a:t>
              </a:r>
              <a:endParaRPr b="1" sz="24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latin typeface="Roboto"/>
                  <a:ea typeface="Roboto"/>
                  <a:cs typeface="Roboto"/>
                  <a:sym typeface="Roboto"/>
                </a:rPr>
                <a:t>Think ”</a:t>
              </a:r>
              <a:r>
                <a:rPr b="1" lang="en-GB" sz="24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continuous</a:t>
              </a:r>
              <a:r>
                <a:rPr b="1" lang="en-GB" sz="2400">
                  <a:latin typeface="Roboto"/>
                  <a:ea typeface="Roboto"/>
                  <a:cs typeface="Roboto"/>
                  <a:sym typeface="Roboto"/>
                </a:rPr>
                <a:t>”.</a:t>
              </a:r>
              <a:endParaRPr b="1"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56" name="Google Shape;25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1976" y="2439651"/>
              <a:ext cx="4382748" cy="2090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Learnings from Low-tech</a:t>
            </a:r>
            <a:endParaRPr/>
          </a:p>
        </p:txBody>
      </p:sp>
      <p:sp>
        <p:nvSpPr>
          <p:cNvPr id="262" name="Google Shape;262;p30"/>
          <p:cNvSpPr txBox="1"/>
          <p:nvPr/>
        </p:nvSpPr>
        <p:spPr>
          <a:xfrm>
            <a:off x="391108" y="1511800"/>
            <a:ext cx="25644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Does it need digitalization?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30"/>
          <p:cNvSpPr txBox="1"/>
          <p:nvPr/>
        </p:nvSpPr>
        <p:spPr>
          <a:xfrm>
            <a:off x="1305500" y="2794025"/>
            <a:ext cx="22980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Are we inclusive?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5347250" y="1551475"/>
            <a:ext cx="25644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Do we contribute to hardware recycling?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0"/>
          <p:cNvSpPr txBox="1"/>
          <p:nvPr/>
        </p:nvSpPr>
        <p:spPr>
          <a:xfrm rot="916">
            <a:off x="1758775" y="3643300"/>
            <a:ext cx="5626500" cy="10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Controlling growth.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Controlling hardware usage.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30"/>
          <p:cNvSpPr txBox="1"/>
          <p:nvPr/>
        </p:nvSpPr>
        <p:spPr>
          <a:xfrm>
            <a:off x="5410725" y="2826721"/>
            <a:ext cx="2701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Is Cloud helping?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21" y="1836909"/>
            <a:ext cx="1203200" cy="12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Learnings from other fields</a:t>
            </a:r>
            <a:endParaRPr/>
          </a:p>
        </p:txBody>
      </p:sp>
      <p:grpSp>
        <p:nvGrpSpPr>
          <p:cNvPr id="273" name="Google Shape;273;p31"/>
          <p:cNvGrpSpPr/>
          <p:nvPr/>
        </p:nvGrpSpPr>
        <p:grpSpPr>
          <a:xfrm>
            <a:off x="1949700" y="1489625"/>
            <a:ext cx="5244600" cy="1606020"/>
            <a:chOff x="1949700" y="1489625"/>
            <a:chExt cx="5244600" cy="1606020"/>
          </a:xfrm>
        </p:grpSpPr>
        <p:pic>
          <p:nvPicPr>
            <p:cNvPr id="274" name="Google Shape;27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68770" y="1889145"/>
              <a:ext cx="1206500" cy="1206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31"/>
            <p:cNvSpPr txBox="1"/>
            <p:nvPr/>
          </p:nvSpPr>
          <p:spPr>
            <a:xfrm>
              <a:off x="1949700" y="1489625"/>
              <a:ext cx="52446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Roboto"/>
                  <a:ea typeface="Roboto"/>
                  <a:cs typeface="Roboto"/>
                  <a:sym typeface="Roboto"/>
                </a:rPr>
                <a:t>Sustainable gardening principles!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6" name="Google Shape;276;p31"/>
          <p:cNvGrpSpPr/>
          <p:nvPr/>
        </p:nvGrpSpPr>
        <p:grpSpPr>
          <a:xfrm>
            <a:off x="311725" y="2538975"/>
            <a:ext cx="8520675" cy="2374200"/>
            <a:chOff x="311725" y="2538975"/>
            <a:chExt cx="8520675" cy="2374200"/>
          </a:xfrm>
        </p:grpSpPr>
        <p:sp>
          <p:nvSpPr>
            <p:cNvPr id="277" name="Google Shape;277;p31"/>
            <p:cNvSpPr txBox="1"/>
            <p:nvPr/>
          </p:nvSpPr>
          <p:spPr>
            <a:xfrm>
              <a:off x="311725" y="2538975"/>
              <a:ext cx="4319400" cy="23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30200" lvl="0" marL="68580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202122"/>
                </a:buClr>
                <a:buSzPts val="1600"/>
                <a:buFont typeface="Roboto"/>
                <a:buChar char="●"/>
              </a:pPr>
              <a:r>
                <a:rPr b="1" lang="en-GB" sz="160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Do no harm</a:t>
              </a:r>
              <a:endParaRPr b="1" sz="16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6858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2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Use the Precautionary principle</a:t>
              </a:r>
              <a:endParaRPr sz="1600">
                <a:solidFill>
                  <a:srgbClr val="0B008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6858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2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Design with nature and culture</a:t>
              </a:r>
              <a:endParaRPr sz="16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6858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2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Use a </a:t>
              </a:r>
              <a:r>
                <a:rPr b="1" lang="en-GB" sz="160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decision-making hierarchy</a:t>
              </a:r>
              <a:r>
                <a:rPr lang="en-GB" sz="160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 of preservation, conservation, and regeneration</a:t>
              </a:r>
              <a:endParaRPr sz="16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6858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2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Provide </a:t>
              </a:r>
              <a:r>
                <a:rPr b="1" lang="en-GB" sz="160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regenerative systems</a:t>
              </a:r>
              <a:r>
                <a:rPr lang="en-GB" sz="160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 as intergenerational equity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8" name="Google Shape;278;p31"/>
            <p:cNvSpPr txBox="1"/>
            <p:nvPr/>
          </p:nvSpPr>
          <p:spPr>
            <a:xfrm>
              <a:off x="4699000" y="2538975"/>
              <a:ext cx="4133400" cy="23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30200" lvl="0" marL="68580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202122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S</a:t>
              </a:r>
              <a:r>
                <a:rPr lang="en-GB" sz="160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upport a living process</a:t>
              </a:r>
              <a:endParaRPr sz="16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6858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2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Use a </a:t>
              </a:r>
              <a:r>
                <a:rPr b="1" lang="en-GB" sz="160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system thinking </a:t>
              </a:r>
              <a:r>
                <a:rPr lang="en-GB" sz="160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approach</a:t>
              </a:r>
              <a:endParaRPr sz="16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6858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2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Use a </a:t>
              </a:r>
              <a:r>
                <a:rPr b="1" lang="en-GB" sz="160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collaborative and ethical</a:t>
              </a:r>
              <a:r>
                <a:rPr lang="en-GB" sz="160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 approach</a:t>
              </a:r>
              <a:endParaRPr sz="16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6858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2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Maintain </a:t>
              </a:r>
              <a:r>
                <a:rPr b="1" lang="en-GB" sz="160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integrity in leadership</a:t>
              </a:r>
              <a:r>
                <a:rPr lang="en-GB" sz="160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 and research</a:t>
              </a:r>
              <a:endParaRPr sz="16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-330200" lvl="0" marL="6858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2"/>
                </a:buClr>
                <a:buSzPts val="1600"/>
                <a:buFont typeface="Roboto"/>
                <a:buChar char="●"/>
              </a:pPr>
              <a:r>
                <a:rPr lang="en-GB" sz="1600">
                  <a:solidFill>
                    <a:srgbClr val="202122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Foster environmental stewardship</a:t>
              </a:r>
              <a:endParaRPr sz="16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 2.0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for Sustainability</a:t>
            </a:r>
            <a:endParaRPr/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Adrien Nortain - WildCard Conference 2020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13859" l="70374" r="3148" t="33480"/>
          <a:stretch/>
        </p:blipFill>
        <p:spPr>
          <a:xfrm>
            <a:off x="7438793" y="2616850"/>
            <a:ext cx="1393500" cy="1396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0096" y="4292300"/>
            <a:ext cx="2332700" cy="73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Agile Architecture as a solution?</a:t>
            </a:r>
            <a:endParaRPr/>
          </a:p>
        </p:txBody>
      </p:sp>
      <p:sp>
        <p:nvSpPr>
          <p:cNvPr id="284" name="Google Shape;284;p32"/>
          <p:cNvSpPr txBox="1"/>
          <p:nvPr/>
        </p:nvSpPr>
        <p:spPr>
          <a:xfrm>
            <a:off x="1949700" y="1489625"/>
            <a:ext cx="52446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Multiple different definitions (SAFe, TOGAF…)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557875" y="3143300"/>
            <a:ext cx="2048700" cy="1174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-GB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Vision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-GB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Intent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-GB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Roadmap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3547750" y="3143300"/>
            <a:ext cx="2048700" cy="11748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-GB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Intentional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-GB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Emergent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-GB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Reversible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6537625" y="3143300"/>
            <a:ext cx="2294700" cy="1174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-GB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-GB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Organization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-GB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Operations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8" name="Google Shape;288;p32"/>
          <p:cNvGrpSpPr/>
          <p:nvPr/>
        </p:nvGrpSpPr>
        <p:grpSpPr>
          <a:xfrm>
            <a:off x="557875" y="2113000"/>
            <a:ext cx="8151450" cy="779100"/>
            <a:chOff x="557875" y="2351125"/>
            <a:chExt cx="8151450" cy="779100"/>
          </a:xfrm>
        </p:grpSpPr>
        <p:sp>
          <p:nvSpPr>
            <p:cNvPr id="289" name="Google Shape;289;p32"/>
            <p:cNvSpPr txBox="1"/>
            <p:nvPr/>
          </p:nvSpPr>
          <p:spPr>
            <a:xfrm>
              <a:off x="557875" y="2491350"/>
              <a:ext cx="2048700" cy="4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Roboto"/>
                  <a:ea typeface="Roboto"/>
                  <a:cs typeface="Roboto"/>
                  <a:sym typeface="Roboto"/>
                </a:rPr>
                <a:t>Document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0" name="Google Shape;290;p32"/>
            <p:cNvSpPr txBox="1"/>
            <p:nvPr/>
          </p:nvSpPr>
          <p:spPr>
            <a:xfrm>
              <a:off x="3547750" y="2491350"/>
              <a:ext cx="2048700" cy="4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Roboto"/>
                  <a:ea typeface="Roboto"/>
                  <a:cs typeface="Roboto"/>
                  <a:sym typeface="Roboto"/>
                </a:rPr>
                <a:t>Design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1" name="Google Shape;291;p32"/>
            <p:cNvSpPr txBox="1"/>
            <p:nvPr/>
          </p:nvSpPr>
          <p:spPr>
            <a:xfrm>
              <a:off x="6660625" y="2351125"/>
              <a:ext cx="2048700" cy="77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Roboto"/>
                  <a:ea typeface="Roboto"/>
                  <a:cs typeface="Roboto"/>
                  <a:sym typeface="Roboto"/>
                </a:rPr>
                <a:t>Continuously Align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the outcome really different?</a:t>
            </a:r>
            <a:endParaRPr/>
          </a:p>
        </p:txBody>
      </p:sp>
      <p:sp>
        <p:nvSpPr>
          <p:cNvPr id="297" name="Google Shape;297;p33"/>
          <p:cNvSpPr txBox="1"/>
          <p:nvPr/>
        </p:nvSpPr>
        <p:spPr>
          <a:xfrm>
            <a:off x="1949700" y="1489625"/>
            <a:ext cx="52446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It is “truer” or better defined architecture.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33"/>
          <p:cNvSpPr txBox="1"/>
          <p:nvPr/>
        </p:nvSpPr>
        <p:spPr>
          <a:xfrm>
            <a:off x="1949700" y="2124550"/>
            <a:ext cx="52446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It is still highly 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complex / complicated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9" name="Google Shape;299;p33"/>
          <p:cNvGrpSpPr/>
          <p:nvPr/>
        </p:nvGrpSpPr>
        <p:grpSpPr>
          <a:xfrm>
            <a:off x="1238275" y="2721213"/>
            <a:ext cx="6667500" cy="2311162"/>
            <a:chOff x="1238275" y="2721213"/>
            <a:chExt cx="6667500" cy="2311162"/>
          </a:xfrm>
        </p:grpSpPr>
        <p:grpSp>
          <p:nvGrpSpPr>
            <p:cNvPr id="300" name="Google Shape;300;p33"/>
            <p:cNvGrpSpPr/>
            <p:nvPr/>
          </p:nvGrpSpPr>
          <p:grpSpPr>
            <a:xfrm>
              <a:off x="1238275" y="2721213"/>
              <a:ext cx="6667500" cy="2311162"/>
              <a:chOff x="1238275" y="2721213"/>
              <a:chExt cx="6667500" cy="2311162"/>
            </a:xfrm>
          </p:grpSpPr>
          <p:sp>
            <p:nvSpPr>
              <p:cNvPr id="301" name="Google Shape;301;p33"/>
              <p:cNvSpPr txBox="1"/>
              <p:nvPr/>
            </p:nvSpPr>
            <p:spPr>
              <a:xfrm>
                <a:off x="1238275" y="2721213"/>
                <a:ext cx="6667500" cy="49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>
                    <a:latin typeface="Roboto"/>
                    <a:ea typeface="Roboto"/>
                    <a:cs typeface="Roboto"/>
                    <a:sym typeface="Roboto"/>
                  </a:rPr>
                  <a:t>Eventually hitting a wall - with a different angle.</a:t>
                </a:r>
                <a:endParaRPr sz="2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302" name="Google Shape;302;p33"/>
              <p:cNvPicPr preferRelativeResize="0"/>
              <p:nvPr/>
            </p:nvPicPr>
            <p:blipFill rotWithShape="1">
              <a:blip r:embed="rId3">
                <a:alphaModFix/>
              </a:blip>
              <a:srcRect b="6568" l="0" r="0" t="24508"/>
              <a:stretch/>
            </p:blipFill>
            <p:spPr>
              <a:xfrm>
                <a:off x="2918200" y="3317875"/>
                <a:ext cx="3307600" cy="1714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3" name="Google Shape;303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63186" y="3667126"/>
              <a:ext cx="817674" cy="1090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/>
          <p:nvPr/>
        </p:nvSpPr>
        <p:spPr>
          <a:xfrm>
            <a:off x="1110175" y="1722525"/>
            <a:ext cx="1193700" cy="623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Change Rate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9" name="Google Shape;3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747" y="1928653"/>
            <a:ext cx="1237924" cy="16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what must we focus on to stop monsters?</a:t>
            </a:r>
            <a:endParaRPr/>
          </a:p>
        </p:txBody>
      </p:sp>
      <p:sp>
        <p:nvSpPr>
          <p:cNvPr id="311" name="Google Shape;311;p34"/>
          <p:cNvSpPr/>
          <p:nvPr/>
        </p:nvSpPr>
        <p:spPr>
          <a:xfrm>
            <a:off x="3569888" y="1759000"/>
            <a:ext cx="1193700" cy="623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Continuous Deployment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2" name="Google Shape;312;p34"/>
          <p:cNvSpPr/>
          <p:nvPr/>
        </p:nvSpPr>
        <p:spPr>
          <a:xfrm>
            <a:off x="5471200" y="2989275"/>
            <a:ext cx="1193700" cy="623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Hardware Lifecycle Awareness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3" name="Google Shape;313;p34"/>
          <p:cNvSpPr/>
          <p:nvPr/>
        </p:nvSpPr>
        <p:spPr>
          <a:xfrm>
            <a:off x="1075425" y="3167075"/>
            <a:ext cx="1409100" cy="623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Regenerative Systems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4" name="Google Shape;314;p34"/>
          <p:cNvSpPr/>
          <p:nvPr/>
        </p:nvSpPr>
        <p:spPr>
          <a:xfrm>
            <a:off x="2433000" y="4222775"/>
            <a:ext cx="1409100" cy="623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Social Responsibility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5" name="Google Shape;315;p34"/>
          <p:cNvSpPr/>
          <p:nvPr/>
        </p:nvSpPr>
        <p:spPr>
          <a:xfrm>
            <a:off x="3297125" y="2874188"/>
            <a:ext cx="1409100" cy="623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Teams Preservation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" name="Google Shape;316;p34"/>
          <p:cNvSpPr/>
          <p:nvPr/>
        </p:nvSpPr>
        <p:spPr>
          <a:xfrm>
            <a:off x="4866375" y="4137050"/>
            <a:ext cx="1409100" cy="623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Ethical Leadership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7" name="Google Shape;317;p34"/>
          <p:cNvSpPr/>
          <p:nvPr/>
        </p:nvSpPr>
        <p:spPr>
          <a:xfrm>
            <a:off x="6275475" y="2012588"/>
            <a:ext cx="1513800" cy="623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Design Collaboration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8" name="Google Shape;3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475" y="3333750"/>
            <a:ext cx="1686850" cy="16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700" y="1451850"/>
            <a:ext cx="1445200" cy="192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5" y="3297106"/>
            <a:ext cx="1409100" cy="1879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897" y="3297103"/>
            <a:ext cx="1237924" cy="16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 txBox="1"/>
          <p:nvPr>
            <p:ph type="title"/>
          </p:nvPr>
        </p:nvSpPr>
        <p:spPr>
          <a:xfrm>
            <a:off x="311725" y="500925"/>
            <a:ext cx="1716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Breathe.</a:t>
            </a:r>
            <a:endParaRPr/>
          </a:p>
        </p:txBody>
      </p:sp>
      <p:pic>
        <p:nvPicPr>
          <p:cNvPr id="327" name="Google Shape;3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425" y="1384325"/>
            <a:ext cx="5437200" cy="36163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5"/>
          <p:cNvSpPr txBox="1"/>
          <p:nvPr>
            <p:ph type="title"/>
          </p:nvPr>
        </p:nvSpPr>
        <p:spPr>
          <a:xfrm>
            <a:off x="1962650" y="500925"/>
            <a:ext cx="59679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remember your training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know </a:t>
            </a:r>
            <a:r>
              <a:rPr lang="en-GB"/>
              <a:t>Change</a:t>
            </a:r>
            <a:endParaRPr/>
          </a:p>
        </p:txBody>
      </p:sp>
      <p:sp>
        <p:nvSpPr>
          <p:cNvPr id="334" name="Google Shape;334;p36"/>
          <p:cNvSpPr txBox="1"/>
          <p:nvPr/>
        </p:nvSpPr>
        <p:spPr>
          <a:xfrm>
            <a:off x="2222850" y="1759600"/>
            <a:ext cx="4698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Innovation 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to keep ahead of things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5" name="Google Shape;335;p36"/>
          <p:cNvGrpSpPr/>
          <p:nvPr/>
        </p:nvGrpSpPr>
        <p:grpSpPr>
          <a:xfrm>
            <a:off x="158500" y="1408100"/>
            <a:ext cx="1971864" cy="1218402"/>
            <a:chOff x="158500" y="1408100"/>
            <a:chExt cx="1971864" cy="1218402"/>
          </a:xfrm>
        </p:grpSpPr>
        <p:sp>
          <p:nvSpPr>
            <p:cNvPr id="336" name="Google Shape;336;p36"/>
            <p:cNvSpPr/>
            <p:nvPr/>
          </p:nvSpPr>
          <p:spPr>
            <a:xfrm>
              <a:off x="158500" y="1408100"/>
              <a:ext cx="1971864" cy="1218402"/>
            </a:xfrm>
            <a:prstGeom prst="irregularSeal2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6"/>
            <p:cNvSpPr txBox="1"/>
            <p:nvPr/>
          </p:nvSpPr>
          <p:spPr>
            <a:xfrm rot="-1088632">
              <a:off x="502620" y="1810607"/>
              <a:ext cx="1120409" cy="5155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Mindset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8" name="Google Shape;338;p36"/>
          <p:cNvSpPr txBox="1"/>
          <p:nvPr/>
        </p:nvSpPr>
        <p:spPr>
          <a:xfrm>
            <a:off x="6484800" y="4905375"/>
            <a:ext cx="2659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oboto"/>
                <a:ea typeface="Roboto"/>
                <a:cs typeface="Roboto"/>
                <a:sym typeface="Roboto"/>
              </a:rPr>
              <a:t>Wood photo created by creativeart - www.freepik.com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9" name="Google Shape;339;p36"/>
          <p:cNvGrpSpPr/>
          <p:nvPr/>
        </p:nvGrpSpPr>
        <p:grpSpPr>
          <a:xfrm>
            <a:off x="530075" y="2524394"/>
            <a:ext cx="8056100" cy="2060700"/>
            <a:chOff x="530075" y="2524394"/>
            <a:chExt cx="8056100" cy="2060700"/>
          </a:xfrm>
        </p:grpSpPr>
        <p:sp>
          <p:nvSpPr>
            <p:cNvPr id="340" name="Google Shape;340;p36"/>
            <p:cNvSpPr txBox="1"/>
            <p:nvPr/>
          </p:nvSpPr>
          <p:spPr>
            <a:xfrm>
              <a:off x="530075" y="2949000"/>
              <a:ext cx="4962600" cy="13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SzPts val="2000"/>
                <a:buFont typeface="Roboto"/>
                <a:buChar char="●"/>
              </a:pPr>
              <a:r>
                <a:rPr lang="en-GB" sz="2000">
                  <a:latin typeface="Roboto"/>
                  <a:ea typeface="Roboto"/>
                  <a:cs typeface="Roboto"/>
                  <a:sym typeface="Roboto"/>
                </a:rPr>
                <a:t>Find your own </a:t>
              </a:r>
              <a:r>
                <a:rPr b="1" lang="en-GB" sz="2000">
                  <a:latin typeface="Roboto"/>
                  <a:ea typeface="Roboto"/>
                  <a:cs typeface="Roboto"/>
                  <a:sym typeface="Roboto"/>
                </a:rPr>
                <a:t>rhythm</a:t>
              </a:r>
              <a:endParaRPr b="1" sz="2000">
                <a:latin typeface="Roboto"/>
                <a:ea typeface="Roboto"/>
                <a:cs typeface="Roboto"/>
                <a:sym typeface="Roboto"/>
              </a:endParaRPr>
            </a:p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SzPts val="2000"/>
                <a:buFont typeface="Roboto"/>
                <a:buChar char="●"/>
              </a:pPr>
              <a:r>
                <a:rPr lang="en-GB" sz="2000">
                  <a:latin typeface="Roboto"/>
                  <a:ea typeface="Roboto"/>
                  <a:cs typeface="Roboto"/>
                  <a:sym typeface="Roboto"/>
                </a:rPr>
                <a:t>Be </a:t>
              </a:r>
              <a:r>
                <a:rPr b="1" lang="en-GB" sz="2000">
                  <a:latin typeface="Roboto"/>
                  <a:ea typeface="Roboto"/>
                  <a:cs typeface="Roboto"/>
                  <a:sym typeface="Roboto"/>
                </a:rPr>
                <a:t>positive </a:t>
              </a:r>
              <a:r>
                <a:rPr lang="en-GB" sz="2000">
                  <a:latin typeface="Roboto"/>
                  <a:ea typeface="Roboto"/>
                  <a:cs typeface="Roboto"/>
                  <a:sym typeface="Roboto"/>
                </a:rPr>
                <a:t>and fearless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SzPts val="2000"/>
                <a:buFont typeface="Roboto"/>
                <a:buChar char="●"/>
              </a:pPr>
              <a:r>
                <a:rPr lang="en-GB" sz="2000">
                  <a:latin typeface="Roboto"/>
                  <a:ea typeface="Roboto"/>
                  <a:cs typeface="Roboto"/>
                  <a:sym typeface="Roboto"/>
                </a:rPr>
                <a:t>Play and </a:t>
              </a:r>
              <a:r>
                <a:rPr b="1" lang="en-GB" sz="2000">
                  <a:latin typeface="Roboto"/>
                  <a:ea typeface="Roboto"/>
                  <a:cs typeface="Roboto"/>
                  <a:sym typeface="Roboto"/>
                </a:rPr>
                <a:t>enjoy </a:t>
              </a:r>
              <a:r>
                <a:rPr lang="en-GB" sz="2000">
                  <a:latin typeface="Roboto"/>
                  <a:ea typeface="Roboto"/>
                  <a:cs typeface="Roboto"/>
                  <a:sym typeface="Roboto"/>
                </a:rPr>
                <a:t>the journey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41" name="Google Shape;34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92675" y="2524394"/>
              <a:ext cx="3093500" cy="2060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know </a:t>
            </a:r>
            <a:r>
              <a:rPr lang="en-GB"/>
              <a:t>Continuous Delivery</a:t>
            </a:r>
            <a:endParaRPr/>
          </a:p>
        </p:txBody>
      </p:sp>
      <p:sp>
        <p:nvSpPr>
          <p:cNvPr id="347" name="Google Shape;347;p37"/>
          <p:cNvSpPr txBox="1"/>
          <p:nvPr/>
        </p:nvSpPr>
        <p:spPr>
          <a:xfrm>
            <a:off x="2222850" y="1759600"/>
            <a:ext cx="5349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End-to-End Agility as a strong 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foundation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8" name="Google Shape;348;p37"/>
          <p:cNvGrpSpPr/>
          <p:nvPr/>
        </p:nvGrpSpPr>
        <p:grpSpPr>
          <a:xfrm>
            <a:off x="158500" y="1408100"/>
            <a:ext cx="1971864" cy="1218402"/>
            <a:chOff x="158500" y="1408100"/>
            <a:chExt cx="1971864" cy="1218402"/>
          </a:xfrm>
        </p:grpSpPr>
        <p:sp>
          <p:nvSpPr>
            <p:cNvPr id="349" name="Google Shape;349;p37"/>
            <p:cNvSpPr/>
            <p:nvPr/>
          </p:nvSpPr>
          <p:spPr>
            <a:xfrm>
              <a:off x="158500" y="1408100"/>
              <a:ext cx="1971864" cy="1218402"/>
            </a:xfrm>
            <a:prstGeom prst="irregularSeal2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7"/>
            <p:cNvSpPr txBox="1"/>
            <p:nvPr/>
          </p:nvSpPr>
          <p:spPr>
            <a:xfrm rot="-1088339">
              <a:off x="426468" y="1827133"/>
              <a:ext cx="1248863" cy="5155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Footwork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1" name="Google Shape;351;p37"/>
          <p:cNvGrpSpPr/>
          <p:nvPr/>
        </p:nvGrpSpPr>
        <p:grpSpPr>
          <a:xfrm>
            <a:off x="939476" y="2626501"/>
            <a:ext cx="8121349" cy="2090225"/>
            <a:chOff x="939476" y="2626501"/>
            <a:chExt cx="8121349" cy="2090225"/>
          </a:xfrm>
        </p:grpSpPr>
        <p:pic>
          <p:nvPicPr>
            <p:cNvPr id="352" name="Google Shape;35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9476" y="2626501"/>
              <a:ext cx="4382748" cy="2090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37"/>
            <p:cNvSpPr txBox="1"/>
            <p:nvPr/>
          </p:nvSpPr>
          <p:spPr>
            <a:xfrm>
              <a:off x="5322225" y="2985800"/>
              <a:ext cx="3738600" cy="137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SzPts val="2000"/>
                <a:buFont typeface="Roboto"/>
                <a:buChar char="●"/>
              </a:pPr>
              <a:r>
                <a:rPr b="1" lang="en-GB" sz="2000">
                  <a:latin typeface="Roboto"/>
                  <a:ea typeface="Roboto"/>
                  <a:cs typeface="Roboto"/>
                  <a:sym typeface="Roboto"/>
                </a:rPr>
                <a:t>Reversibility </a:t>
              </a:r>
              <a:r>
                <a:rPr lang="en-GB" sz="2000">
                  <a:latin typeface="Roboto"/>
                  <a:ea typeface="Roboto"/>
                  <a:cs typeface="Roboto"/>
                  <a:sym typeface="Roboto"/>
                </a:rPr>
                <a:t>in mind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SzPts val="2000"/>
                <a:buFont typeface="Roboto"/>
                <a:buChar char="●"/>
              </a:pPr>
              <a:r>
                <a:rPr b="1" lang="en-GB" sz="2000">
                  <a:latin typeface="Roboto"/>
                  <a:ea typeface="Roboto"/>
                  <a:cs typeface="Roboto"/>
                  <a:sym typeface="Roboto"/>
                </a:rPr>
                <a:t>Reduced impact </a:t>
              </a:r>
              <a:r>
                <a:rPr lang="en-GB" sz="2000">
                  <a:latin typeface="Roboto"/>
                  <a:ea typeface="Roboto"/>
                  <a:cs typeface="Roboto"/>
                  <a:sym typeface="Roboto"/>
                </a:rPr>
                <a:t>of failures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SzPts val="2000"/>
                <a:buFont typeface="Roboto"/>
                <a:buChar char="●"/>
              </a:pPr>
              <a:r>
                <a:rPr lang="en-GB" sz="2000">
                  <a:latin typeface="Roboto"/>
                  <a:ea typeface="Roboto"/>
                  <a:cs typeface="Roboto"/>
                  <a:sym typeface="Roboto"/>
                </a:rPr>
                <a:t>Probe and </a:t>
              </a:r>
              <a:r>
                <a:rPr b="1" lang="en-GB" sz="2000">
                  <a:latin typeface="Roboto"/>
                  <a:ea typeface="Roboto"/>
                  <a:cs typeface="Roboto"/>
                  <a:sym typeface="Roboto"/>
                </a:rPr>
                <a:t>learn</a:t>
              </a:r>
              <a:endParaRPr b="1"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know Decision-Making</a:t>
            </a:r>
            <a:endParaRPr/>
          </a:p>
        </p:txBody>
      </p:sp>
      <p:sp>
        <p:nvSpPr>
          <p:cNvPr id="359" name="Google Shape;359;p38"/>
          <p:cNvSpPr txBox="1"/>
          <p:nvPr/>
        </p:nvSpPr>
        <p:spPr>
          <a:xfrm>
            <a:off x="2222850" y="1759600"/>
            <a:ext cx="4698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Narrowing down the 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options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0" name="Google Shape;360;p38"/>
          <p:cNvGrpSpPr/>
          <p:nvPr/>
        </p:nvGrpSpPr>
        <p:grpSpPr>
          <a:xfrm>
            <a:off x="-115375" y="2573342"/>
            <a:ext cx="4503250" cy="2387583"/>
            <a:chOff x="-115375" y="2420942"/>
            <a:chExt cx="4503250" cy="2387583"/>
          </a:xfrm>
        </p:grpSpPr>
        <p:sp>
          <p:nvSpPr>
            <p:cNvPr id="361" name="Google Shape;361;p38"/>
            <p:cNvSpPr txBox="1"/>
            <p:nvPr/>
          </p:nvSpPr>
          <p:spPr>
            <a:xfrm rot="-1498752">
              <a:off x="17514" y="2861694"/>
              <a:ext cx="2341523" cy="11488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Roboto"/>
                  <a:ea typeface="Roboto"/>
                  <a:cs typeface="Roboto"/>
                  <a:sym typeface="Roboto"/>
                </a:rPr>
                <a:t>Collaborative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Roboto"/>
                  <a:ea typeface="Roboto"/>
                  <a:cs typeface="Roboto"/>
                  <a:sym typeface="Roboto"/>
                </a:rPr>
                <a:t>Architecture Decision Records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62" name="Google Shape;362;p38"/>
            <p:cNvPicPr preferRelativeResize="0"/>
            <p:nvPr/>
          </p:nvPicPr>
          <p:blipFill rotWithShape="1">
            <a:blip r:embed="rId3">
              <a:alphaModFix/>
            </a:blip>
            <a:srcRect b="0" l="0" r="0" t="16043"/>
            <a:stretch/>
          </p:blipFill>
          <p:spPr>
            <a:xfrm>
              <a:off x="2491925" y="2420950"/>
              <a:ext cx="1895950" cy="2387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3" name="Google Shape;363;p38"/>
          <p:cNvSpPr/>
          <p:nvPr/>
        </p:nvSpPr>
        <p:spPr>
          <a:xfrm>
            <a:off x="5642875" y="2486238"/>
            <a:ext cx="2710500" cy="515400"/>
          </a:xfrm>
          <a:prstGeom prst="wedgeRectCallout">
            <a:avLst>
              <a:gd fmla="val -100636" name="adj1"/>
              <a:gd fmla="val 26346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BALANCED </a:t>
            </a:r>
            <a:r>
              <a:rPr lang="en-GB">
                <a:solidFill>
                  <a:srgbClr val="FFFFFF"/>
                </a:solidFill>
              </a:rPr>
              <a:t>Decisions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4" name="Google Shape;364;p38"/>
          <p:cNvSpPr/>
          <p:nvPr/>
        </p:nvSpPr>
        <p:spPr>
          <a:xfrm>
            <a:off x="5642875" y="3358538"/>
            <a:ext cx="2710500" cy="515400"/>
          </a:xfrm>
          <a:prstGeom prst="wedgeRectCallout">
            <a:avLst>
              <a:gd fmla="val -102100" name="adj1"/>
              <a:gd fmla="val 22361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Focusing on </a:t>
            </a:r>
            <a:r>
              <a:rPr b="1" lang="en-GB">
                <a:solidFill>
                  <a:srgbClr val="FFFFFF"/>
                </a:solidFill>
              </a:rPr>
              <a:t>INTENT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65" name="Google Shape;365;p38"/>
          <p:cNvSpPr/>
          <p:nvPr/>
        </p:nvSpPr>
        <p:spPr>
          <a:xfrm>
            <a:off x="5642875" y="4230825"/>
            <a:ext cx="2710500" cy="515400"/>
          </a:xfrm>
          <a:prstGeom prst="wedgeRectCallout">
            <a:avLst>
              <a:gd fmla="val -99465" name="adj1"/>
              <a:gd fmla="val -24151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Comparing different </a:t>
            </a:r>
            <a:r>
              <a:rPr b="1" lang="en-GB">
                <a:solidFill>
                  <a:srgbClr val="FFFFFF"/>
                </a:solidFill>
              </a:rPr>
              <a:t>OPTIONS</a:t>
            </a:r>
            <a:endParaRPr b="1">
              <a:solidFill>
                <a:srgbClr val="FFFFFF"/>
              </a:solidFill>
            </a:endParaRPr>
          </a:p>
        </p:txBody>
      </p:sp>
      <p:grpSp>
        <p:nvGrpSpPr>
          <p:cNvPr id="366" name="Google Shape;366;p38"/>
          <p:cNvGrpSpPr/>
          <p:nvPr/>
        </p:nvGrpSpPr>
        <p:grpSpPr>
          <a:xfrm>
            <a:off x="158500" y="1408100"/>
            <a:ext cx="1971864" cy="1218402"/>
            <a:chOff x="158500" y="1408100"/>
            <a:chExt cx="1971864" cy="1218402"/>
          </a:xfrm>
        </p:grpSpPr>
        <p:sp>
          <p:nvSpPr>
            <p:cNvPr id="367" name="Google Shape;367;p38"/>
            <p:cNvSpPr/>
            <p:nvPr/>
          </p:nvSpPr>
          <p:spPr>
            <a:xfrm>
              <a:off x="158500" y="1408100"/>
              <a:ext cx="1971864" cy="1218402"/>
            </a:xfrm>
            <a:prstGeom prst="irregularSeal2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8"/>
            <p:cNvSpPr txBox="1"/>
            <p:nvPr/>
          </p:nvSpPr>
          <p:spPr>
            <a:xfrm rot="-1088632">
              <a:off x="502620" y="1810607"/>
              <a:ext cx="1120409" cy="5155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Strategy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you may have forgotten something</a:t>
            </a:r>
            <a:endParaRPr/>
          </a:p>
        </p:txBody>
      </p:sp>
      <p:sp>
        <p:nvSpPr>
          <p:cNvPr id="374" name="Google Shape;374;p39"/>
          <p:cNvSpPr txBox="1"/>
          <p:nvPr/>
        </p:nvSpPr>
        <p:spPr>
          <a:xfrm>
            <a:off x="5491200" y="1419625"/>
            <a:ext cx="3652800" cy="36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These are only “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techniques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”.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You need “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drivers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”.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5" name="Google Shape;3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25" y="1419625"/>
            <a:ext cx="4956274" cy="36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move towards Simplicity</a:t>
            </a:r>
            <a:endParaRPr/>
          </a:p>
        </p:txBody>
      </p:sp>
      <p:grpSp>
        <p:nvGrpSpPr>
          <p:cNvPr id="381" name="Google Shape;381;p40"/>
          <p:cNvGrpSpPr/>
          <p:nvPr/>
        </p:nvGrpSpPr>
        <p:grpSpPr>
          <a:xfrm>
            <a:off x="158500" y="1408100"/>
            <a:ext cx="1971864" cy="1218402"/>
            <a:chOff x="158500" y="1408100"/>
            <a:chExt cx="1971864" cy="1218402"/>
          </a:xfrm>
        </p:grpSpPr>
        <p:sp>
          <p:nvSpPr>
            <p:cNvPr id="382" name="Google Shape;382;p40"/>
            <p:cNvSpPr/>
            <p:nvPr/>
          </p:nvSpPr>
          <p:spPr>
            <a:xfrm>
              <a:off x="158500" y="1408100"/>
              <a:ext cx="1971864" cy="1218402"/>
            </a:xfrm>
            <a:prstGeom prst="irregularSeal2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0"/>
            <p:cNvSpPr txBox="1"/>
            <p:nvPr/>
          </p:nvSpPr>
          <p:spPr>
            <a:xfrm rot="-1088200">
              <a:off x="352922" y="1825142"/>
              <a:ext cx="1384907" cy="485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Strength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84" name="Google Shape;384;p40"/>
          <p:cNvSpPr txBox="1"/>
          <p:nvPr/>
        </p:nvSpPr>
        <p:spPr>
          <a:xfrm>
            <a:off x="2222850" y="1759600"/>
            <a:ext cx="5349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Seeking 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precision 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impact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85" name="Google Shape;385;p40"/>
          <p:cNvGrpSpPr/>
          <p:nvPr/>
        </p:nvGrpSpPr>
        <p:grpSpPr>
          <a:xfrm>
            <a:off x="1706125" y="2381550"/>
            <a:ext cx="5731750" cy="2563700"/>
            <a:chOff x="1706125" y="2381550"/>
            <a:chExt cx="5731750" cy="2563700"/>
          </a:xfrm>
        </p:grpSpPr>
        <p:sp>
          <p:nvSpPr>
            <p:cNvPr id="386" name="Google Shape;386;p40"/>
            <p:cNvSpPr/>
            <p:nvPr/>
          </p:nvSpPr>
          <p:spPr>
            <a:xfrm>
              <a:off x="1706125" y="3716663"/>
              <a:ext cx="1513800" cy="6237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YAGNI for 3 Ps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3617263" y="2381550"/>
              <a:ext cx="1909500" cy="6237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Be Runtime or </a:t>
              </a:r>
              <a:r>
                <a:rPr lang="en-GB">
                  <a:solidFill>
                    <a:srgbClr val="FFFFFF"/>
                  </a:solidFill>
                </a:rPr>
                <a:t>Hardware-focused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5924075" y="3716663"/>
              <a:ext cx="1513800" cy="6237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KISS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389" name="Google Shape;389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38138" y="3111800"/>
              <a:ext cx="2467724" cy="1833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0" name="Google Shape;390;p40"/>
          <p:cNvSpPr/>
          <p:nvPr/>
        </p:nvSpPr>
        <p:spPr>
          <a:xfrm>
            <a:off x="6292025" y="2327249"/>
            <a:ext cx="2613000" cy="623700"/>
          </a:xfrm>
          <a:prstGeom prst="wedgeRectCallout">
            <a:avLst>
              <a:gd fmla="val -21660" name="adj1"/>
              <a:gd fmla="val 17225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Keep It Sustainably Simple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from Green Advocate Margerie Guillot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move while Regenerating</a:t>
            </a:r>
            <a:endParaRPr/>
          </a:p>
        </p:txBody>
      </p:sp>
      <p:grpSp>
        <p:nvGrpSpPr>
          <p:cNvPr id="396" name="Google Shape;396;p41"/>
          <p:cNvGrpSpPr/>
          <p:nvPr/>
        </p:nvGrpSpPr>
        <p:grpSpPr>
          <a:xfrm>
            <a:off x="158500" y="1408100"/>
            <a:ext cx="1971864" cy="1218402"/>
            <a:chOff x="158500" y="1408100"/>
            <a:chExt cx="1971864" cy="1218402"/>
          </a:xfrm>
        </p:grpSpPr>
        <p:sp>
          <p:nvSpPr>
            <p:cNvPr id="397" name="Google Shape;397;p41"/>
            <p:cNvSpPr/>
            <p:nvPr/>
          </p:nvSpPr>
          <p:spPr>
            <a:xfrm>
              <a:off x="158500" y="1408100"/>
              <a:ext cx="1971864" cy="1218402"/>
            </a:xfrm>
            <a:prstGeom prst="irregularSeal2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1"/>
            <p:cNvSpPr txBox="1"/>
            <p:nvPr/>
          </p:nvSpPr>
          <p:spPr>
            <a:xfrm rot="-1088200">
              <a:off x="407122" y="1806689"/>
              <a:ext cx="1384907" cy="4988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Stamina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9" name="Google Shape;399;p41"/>
          <p:cNvSpPr txBox="1"/>
          <p:nvPr/>
        </p:nvSpPr>
        <p:spPr>
          <a:xfrm>
            <a:off x="2222850" y="1759600"/>
            <a:ext cx="5349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Seeking 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resilience 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to time and efforts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0" name="Google Shape;400;p41"/>
          <p:cNvGrpSpPr/>
          <p:nvPr/>
        </p:nvGrpSpPr>
        <p:grpSpPr>
          <a:xfrm>
            <a:off x="1624550" y="2396900"/>
            <a:ext cx="5894975" cy="2537304"/>
            <a:chOff x="1624550" y="2396900"/>
            <a:chExt cx="5894975" cy="2537304"/>
          </a:xfrm>
        </p:grpSpPr>
        <p:sp>
          <p:nvSpPr>
            <p:cNvPr id="401" name="Google Shape;401;p41"/>
            <p:cNvSpPr/>
            <p:nvPr/>
          </p:nvSpPr>
          <p:spPr>
            <a:xfrm>
              <a:off x="1624550" y="3726500"/>
              <a:ext cx="1703700" cy="6237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Primary:</a:t>
              </a:r>
              <a:endParaRPr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Reuse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2" name="Google Shape;402;p41"/>
            <p:cNvSpPr/>
            <p:nvPr/>
          </p:nvSpPr>
          <p:spPr>
            <a:xfrm>
              <a:off x="5815825" y="3726500"/>
              <a:ext cx="1703700" cy="6237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</a:rPr>
                <a:t>Tertiary: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</a:rPr>
                <a:t>Innovate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3720150" y="2396900"/>
              <a:ext cx="1703700" cy="6237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</a:rPr>
                <a:t>Secondary: Optimize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404" name="Google Shape;404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97138" y="3142500"/>
              <a:ext cx="2349775" cy="17917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37065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 bio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6929925" y="190500"/>
            <a:ext cx="19842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rgbClr val="000000"/>
                </a:solidFill>
              </a:rPr>
              <a:t>Adrien Nortain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 rot="149486">
            <a:off x="5803851" y="4291290"/>
            <a:ext cx="3167694" cy="3849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CTO at Zenika Singapore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 txBox="1"/>
          <p:nvPr/>
        </p:nvSpPr>
        <p:spPr>
          <a:xfrm rot="-905508">
            <a:off x="4649612" y="2970176"/>
            <a:ext cx="3175524" cy="871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IT-related topics Architecture Consultant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 rot="-793915">
            <a:off x="4751096" y="1256305"/>
            <a:ext cx="2633105" cy="3858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Husband - Father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5" y="1562300"/>
            <a:ext cx="4298680" cy="322400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 rot="762820">
            <a:off x="6244493" y="2101834"/>
            <a:ext cx="2531364" cy="3850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Agile 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Practitioner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 rot="-181874">
            <a:off x="4912680" y="1791443"/>
            <a:ext cx="2008310" cy="3851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125" y="237775"/>
            <a:ext cx="850529" cy="9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move from Core Values</a:t>
            </a:r>
            <a:endParaRPr/>
          </a:p>
        </p:txBody>
      </p:sp>
      <p:grpSp>
        <p:nvGrpSpPr>
          <p:cNvPr id="410" name="Google Shape;410;p42"/>
          <p:cNvGrpSpPr/>
          <p:nvPr/>
        </p:nvGrpSpPr>
        <p:grpSpPr>
          <a:xfrm>
            <a:off x="158500" y="1408100"/>
            <a:ext cx="1971864" cy="1218402"/>
            <a:chOff x="158500" y="1408100"/>
            <a:chExt cx="1971864" cy="1218402"/>
          </a:xfrm>
        </p:grpSpPr>
        <p:sp>
          <p:nvSpPr>
            <p:cNvPr id="411" name="Google Shape;411;p42"/>
            <p:cNvSpPr/>
            <p:nvPr/>
          </p:nvSpPr>
          <p:spPr>
            <a:xfrm>
              <a:off x="158500" y="1408100"/>
              <a:ext cx="1971864" cy="1218402"/>
            </a:xfrm>
            <a:prstGeom prst="irregularSeal2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2"/>
            <p:cNvSpPr txBox="1"/>
            <p:nvPr/>
          </p:nvSpPr>
          <p:spPr>
            <a:xfrm rot="-1088200">
              <a:off x="386772" y="1802439"/>
              <a:ext cx="1384907" cy="5155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Heart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3" name="Google Shape;413;p42"/>
          <p:cNvSpPr txBox="1"/>
          <p:nvPr/>
        </p:nvSpPr>
        <p:spPr>
          <a:xfrm>
            <a:off x="2222850" y="1759600"/>
            <a:ext cx="5349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Seeking 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meaning 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humility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4" name="Google Shape;414;p42"/>
          <p:cNvPicPr preferRelativeResize="0"/>
          <p:nvPr/>
        </p:nvPicPr>
        <p:blipFill rotWithShape="1">
          <a:blip r:embed="rId3">
            <a:alphaModFix/>
          </a:blip>
          <a:srcRect b="0" l="0" r="0" t="9641"/>
          <a:stretch/>
        </p:blipFill>
        <p:spPr>
          <a:xfrm>
            <a:off x="6048570" y="2326450"/>
            <a:ext cx="2958531" cy="26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5750" y="2626502"/>
            <a:ext cx="4189769" cy="221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you still fear monsters?</a:t>
            </a:r>
            <a:endParaRPr/>
          </a:p>
        </p:txBody>
      </p:sp>
      <p:sp>
        <p:nvSpPr>
          <p:cNvPr id="421" name="Google Shape;421;p43"/>
          <p:cNvSpPr txBox="1"/>
          <p:nvPr/>
        </p:nvSpPr>
        <p:spPr>
          <a:xfrm>
            <a:off x="876750" y="1610325"/>
            <a:ext cx="73905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There is no right and wrong anymore.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There is an 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intention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, a clear 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objective 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and the right 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tools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It’s time to 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simplify 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things and 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save monsters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from themselves.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2" name="Google Shape;4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25" y="3607688"/>
            <a:ext cx="1143000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Peace in Balance and Simplicity</a:t>
            </a:r>
            <a:endParaRPr/>
          </a:p>
        </p:txBody>
      </p:sp>
      <p:sp>
        <p:nvSpPr>
          <p:cNvPr id="428" name="Google Shape;428;p44"/>
          <p:cNvSpPr txBox="1"/>
          <p:nvPr/>
        </p:nvSpPr>
        <p:spPr>
          <a:xfrm>
            <a:off x="546750" y="1735250"/>
            <a:ext cx="38586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Balancing the 3Ps maintains: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Simplicity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Regeneration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Core Values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44"/>
          <p:cNvSpPr txBox="1"/>
          <p:nvPr/>
        </p:nvSpPr>
        <p:spPr>
          <a:xfrm>
            <a:off x="5002975" y="1735250"/>
            <a:ext cx="37119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This can foster sustainable: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Innovation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Continuousness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Decisions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0" name="Google Shape;4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488" y="3264000"/>
            <a:ext cx="2485028" cy="16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Practitioner to Teacher</a:t>
            </a:r>
            <a:endParaRPr/>
          </a:p>
        </p:txBody>
      </p:sp>
      <p:sp>
        <p:nvSpPr>
          <p:cNvPr id="436" name="Google Shape;436;p45"/>
          <p:cNvSpPr txBox="1"/>
          <p:nvPr/>
        </p:nvSpPr>
        <p:spPr>
          <a:xfrm rot="621406">
            <a:off x="6958891" y="1579237"/>
            <a:ext cx="2072568" cy="689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Prove that your approach works!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37" name="Google Shape;437;p45"/>
          <p:cNvGrpSpPr/>
          <p:nvPr/>
        </p:nvGrpSpPr>
        <p:grpSpPr>
          <a:xfrm>
            <a:off x="219075" y="1330862"/>
            <a:ext cx="2726875" cy="3662598"/>
            <a:chOff x="219075" y="1330862"/>
            <a:chExt cx="2726875" cy="3662598"/>
          </a:xfrm>
        </p:grpSpPr>
        <p:pic>
          <p:nvPicPr>
            <p:cNvPr id="438" name="Google Shape;438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9075" y="1451850"/>
              <a:ext cx="1445200" cy="1927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5425" y="1330862"/>
              <a:ext cx="1445200" cy="1927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4150" y="1708300"/>
              <a:ext cx="1445200" cy="1927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45"/>
            <p:cNvPicPr preferRelativeResize="0"/>
            <p:nvPr/>
          </p:nvPicPr>
          <p:blipFill rotWithShape="1">
            <a:blip r:embed="rId4">
              <a:alphaModFix/>
            </a:blip>
            <a:srcRect b="7184" l="6217" r="6208" t="7184"/>
            <a:stretch/>
          </p:blipFill>
          <p:spPr>
            <a:xfrm>
              <a:off x="443045" y="3316760"/>
              <a:ext cx="2255700" cy="1676700"/>
            </a:xfrm>
            <a:prstGeom prst="flowChartAlternateProcess">
              <a:avLst/>
            </a:prstGeom>
            <a:noFill/>
            <a:ln>
              <a:noFill/>
            </a:ln>
          </p:spPr>
        </p:pic>
        <p:pic>
          <p:nvPicPr>
            <p:cNvPr id="442" name="Google Shape;442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0750" y="1545850"/>
              <a:ext cx="1445200" cy="1927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3" name="Google Shape;443;p45"/>
          <p:cNvSpPr txBox="1"/>
          <p:nvPr/>
        </p:nvSpPr>
        <p:spPr>
          <a:xfrm>
            <a:off x="3317875" y="2723025"/>
            <a:ext cx="55722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Guide engineers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on how to be future-driven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Simplicity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: Do we understand the target?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Regeneration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What do we transform?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Core Values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: Is our goal aligned with what we are?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Change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: How do we keep improving?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Continuous Delivery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: Can we produce efficiently?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Decision-Making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: Is everybody aligned?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Towards a driven architect role?</a:t>
            </a:r>
            <a:endParaRPr/>
          </a:p>
        </p:txBody>
      </p:sp>
      <p:grpSp>
        <p:nvGrpSpPr>
          <p:cNvPr id="449" name="Google Shape;449;p46"/>
          <p:cNvGrpSpPr/>
          <p:nvPr/>
        </p:nvGrpSpPr>
        <p:grpSpPr>
          <a:xfrm>
            <a:off x="466925" y="2366250"/>
            <a:ext cx="8210150" cy="897375"/>
            <a:chOff x="466925" y="2366250"/>
            <a:chExt cx="8210150" cy="897375"/>
          </a:xfrm>
        </p:grpSpPr>
        <p:sp>
          <p:nvSpPr>
            <p:cNvPr id="450" name="Google Shape;450;p46"/>
            <p:cNvSpPr/>
            <p:nvPr/>
          </p:nvSpPr>
          <p:spPr>
            <a:xfrm>
              <a:off x="466925" y="2395425"/>
              <a:ext cx="1896900" cy="8682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Fearless</a:t>
              </a:r>
              <a:endParaRPr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Change</a:t>
              </a:r>
              <a:r>
                <a:rPr lang="en-GB" sz="1200">
                  <a:solidFill>
                    <a:srgbClr val="FFFFFF"/>
                  </a:solidFill>
                </a:rPr>
                <a:t>©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3623550" y="2366250"/>
              <a:ext cx="1896900" cy="8682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Continuous</a:t>
              </a:r>
              <a:endParaRPr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Deployment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6780175" y="2366250"/>
              <a:ext cx="1896900" cy="8682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Collaborative Design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3" name="Google Shape;453;p46"/>
          <p:cNvGrpSpPr/>
          <p:nvPr/>
        </p:nvGrpSpPr>
        <p:grpSpPr>
          <a:xfrm>
            <a:off x="401275" y="3523850"/>
            <a:ext cx="8368200" cy="1103275"/>
            <a:chOff x="401275" y="3523850"/>
            <a:chExt cx="8368200" cy="1103275"/>
          </a:xfrm>
        </p:grpSpPr>
        <p:sp>
          <p:nvSpPr>
            <p:cNvPr id="454" name="Google Shape;454;p46"/>
            <p:cNvSpPr/>
            <p:nvPr/>
          </p:nvSpPr>
          <p:spPr>
            <a:xfrm>
              <a:off x="466925" y="3758925"/>
              <a:ext cx="1896900" cy="8682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Advising</a:t>
              </a:r>
              <a:endParaRPr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on Simplicity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3623550" y="3758925"/>
              <a:ext cx="1896900" cy="8682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Facilitating</a:t>
              </a:r>
              <a:endParaRPr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Regeneration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6780175" y="3758925"/>
              <a:ext cx="1896900" cy="8682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Leading</a:t>
              </a:r>
              <a:endParaRPr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with Core Values</a:t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57" name="Google Shape;457;p46"/>
            <p:cNvCxnSpPr/>
            <p:nvPr/>
          </p:nvCxnSpPr>
          <p:spPr>
            <a:xfrm>
              <a:off x="401275" y="3523850"/>
              <a:ext cx="8368200" cy="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458" name="Google Shape;458;p46"/>
          <p:cNvSpPr txBox="1"/>
          <p:nvPr/>
        </p:nvSpPr>
        <p:spPr>
          <a:xfrm rot="1102">
            <a:off x="829500" y="1405500"/>
            <a:ext cx="74850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The “Sustainable Builder”</a:t>
            </a:r>
            <a:endParaRPr b="1" sz="32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46"/>
          <p:cNvSpPr/>
          <p:nvPr/>
        </p:nvSpPr>
        <p:spPr>
          <a:xfrm>
            <a:off x="401275" y="3348750"/>
            <a:ext cx="8368200" cy="310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Engineering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Going Beyond</a:t>
            </a:r>
            <a:endParaRPr/>
          </a:p>
        </p:txBody>
      </p:sp>
      <p:sp>
        <p:nvSpPr>
          <p:cNvPr id="465" name="Google Shape;465;p47"/>
          <p:cNvSpPr txBox="1"/>
          <p:nvPr/>
        </p:nvSpPr>
        <p:spPr>
          <a:xfrm>
            <a:off x="311725" y="1635150"/>
            <a:ext cx="8141700" cy="19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Art 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- Music, Storytelling, Martial Arts…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Nature 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- Forests ecosystems, Permaculture...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Philosophy 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- Beyond Good and Evil Architecture?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Font typeface="Roboto"/>
              <a:buChar char="●"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Science 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- Neuroscience, Economics...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47"/>
          <p:cNvSpPr txBox="1"/>
          <p:nvPr/>
        </p:nvSpPr>
        <p:spPr>
          <a:xfrm>
            <a:off x="424675" y="3786300"/>
            <a:ext cx="8294700" cy="112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“The snake which cannot cast its skin has to die. As well the minds which are prevented from changing their opinions; they cease to be mind.”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Dawn of Day, Friedrich Nietzsche</a:t>
            </a:r>
            <a:endParaRPr i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8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THANK YOU!</a:t>
            </a:r>
            <a:endParaRPr sz="6000"/>
          </a:p>
        </p:txBody>
      </p:sp>
      <p:sp>
        <p:nvSpPr>
          <p:cNvPr id="472" name="Google Shape;472;p48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WildCard Conference 2020</a:t>
            </a:r>
            <a:endParaRPr/>
          </a:p>
        </p:txBody>
      </p:sp>
      <p:pic>
        <p:nvPicPr>
          <p:cNvPr id="473" name="Google Shape;4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01588">
            <a:off x="7961875" y="3887425"/>
            <a:ext cx="1445200" cy="19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8"/>
          <p:cNvPicPr preferRelativeResize="0"/>
          <p:nvPr/>
        </p:nvPicPr>
        <p:blipFill rotWithShape="1">
          <a:blip r:embed="rId4">
            <a:alphaModFix/>
          </a:blip>
          <a:srcRect b="13859" l="70374" r="3148" t="33480"/>
          <a:stretch/>
        </p:blipFill>
        <p:spPr>
          <a:xfrm>
            <a:off x="6342568" y="755425"/>
            <a:ext cx="1393500" cy="1396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5" name="Google Shape;47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5646" y="3160125"/>
            <a:ext cx="2332700" cy="73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 VS Engineering?</a:t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391108" y="1511800"/>
            <a:ext cx="25644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Architect means “Lead Builder”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(Greek)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2" name="Google Shape;92;p16"/>
          <p:cNvGrpSpPr/>
          <p:nvPr/>
        </p:nvGrpSpPr>
        <p:grpSpPr>
          <a:xfrm>
            <a:off x="2888925" y="2293300"/>
            <a:ext cx="2869400" cy="1183200"/>
            <a:chOff x="2888925" y="2293300"/>
            <a:chExt cx="2869400" cy="1183200"/>
          </a:xfrm>
        </p:grpSpPr>
        <p:sp>
          <p:nvSpPr>
            <p:cNvPr id="93" name="Google Shape;93;p16"/>
            <p:cNvSpPr txBox="1"/>
            <p:nvPr/>
          </p:nvSpPr>
          <p:spPr>
            <a:xfrm>
              <a:off x="3874025" y="2293300"/>
              <a:ext cx="1884300" cy="11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Roboto"/>
                  <a:ea typeface="Roboto"/>
                  <a:cs typeface="Roboto"/>
                  <a:sym typeface="Roboto"/>
                </a:rPr>
                <a:t>It overlaps.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Roboto"/>
                  <a:ea typeface="Roboto"/>
                  <a:cs typeface="Roboto"/>
                  <a:sym typeface="Roboto"/>
                </a:rPr>
                <a:t>It is mainly about </a:t>
              </a:r>
              <a:r>
                <a:rPr b="1" lang="en-GB" sz="2000">
                  <a:latin typeface="Roboto"/>
                  <a:ea typeface="Roboto"/>
                  <a:cs typeface="Roboto"/>
                  <a:sym typeface="Roboto"/>
                </a:rPr>
                <a:t>FOCUS</a:t>
              </a:r>
              <a:r>
                <a:rPr lang="en-GB" sz="20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2888925" y="2662600"/>
              <a:ext cx="741900" cy="444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6"/>
          <p:cNvSpPr txBox="1"/>
          <p:nvPr/>
        </p:nvSpPr>
        <p:spPr>
          <a:xfrm>
            <a:off x="391108" y="3402525"/>
            <a:ext cx="25644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Engineer 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means “Creator”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(Latin)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6" name="Google Shape;96;p16"/>
          <p:cNvGrpSpPr/>
          <p:nvPr/>
        </p:nvGrpSpPr>
        <p:grpSpPr>
          <a:xfrm>
            <a:off x="5896726" y="1567350"/>
            <a:ext cx="3247199" cy="1095259"/>
            <a:chOff x="5896726" y="1567350"/>
            <a:chExt cx="3247199" cy="1095259"/>
          </a:xfrm>
        </p:grpSpPr>
        <p:sp>
          <p:nvSpPr>
            <p:cNvPr id="97" name="Google Shape;97;p16"/>
            <p:cNvSpPr/>
            <p:nvPr/>
          </p:nvSpPr>
          <p:spPr>
            <a:xfrm rot="-1780756">
              <a:off x="5966328" y="2094189"/>
              <a:ext cx="617396" cy="444739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6653325" y="1567350"/>
              <a:ext cx="2490600" cy="10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latin typeface="Roboto"/>
                  <a:ea typeface="Roboto"/>
                  <a:cs typeface="Roboto"/>
                  <a:sym typeface="Roboto"/>
                </a:rPr>
                <a:t>Strategic</a:t>
              </a:r>
              <a:endParaRPr b="1" sz="2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Roboto"/>
                  <a:ea typeface="Roboto"/>
                  <a:cs typeface="Roboto"/>
                  <a:sym typeface="Roboto"/>
                </a:rPr>
                <a:t>Vision-focused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" name="Google Shape;99;p16"/>
          <p:cNvGrpSpPr/>
          <p:nvPr/>
        </p:nvGrpSpPr>
        <p:grpSpPr>
          <a:xfrm>
            <a:off x="5894936" y="3220512"/>
            <a:ext cx="3248989" cy="1260388"/>
            <a:chOff x="5894936" y="3220512"/>
            <a:chExt cx="3248989" cy="1260388"/>
          </a:xfrm>
        </p:grpSpPr>
        <p:sp>
          <p:nvSpPr>
            <p:cNvPr id="100" name="Google Shape;100;p16"/>
            <p:cNvSpPr/>
            <p:nvPr/>
          </p:nvSpPr>
          <p:spPr>
            <a:xfrm rot="2296375">
              <a:off x="5966274" y="3363965"/>
              <a:ext cx="617525" cy="44449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 txBox="1"/>
            <p:nvPr/>
          </p:nvSpPr>
          <p:spPr>
            <a:xfrm>
              <a:off x="6653325" y="3476500"/>
              <a:ext cx="2490600" cy="10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latin typeface="Roboto"/>
                  <a:ea typeface="Roboto"/>
                  <a:cs typeface="Roboto"/>
                  <a:sym typeface="Roboto"/>
                </a:rPr>
                <a:t>Tactical</a:t>
              </a:r>
              <a:endParaRPr b="1" sz="2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Roboto"/>
                  <a:ea typeface="Roboto"/>
                  <a:cs typeface="Roboto"/>
                  <a:sym typeface="Roboto"/>
                </a:rPr>
                <a:t>Solution-focused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we expect from architects?</a:t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 rot="1059">
            <a:off x="2137649" y="1410000"/>
            <a:ext cx="48687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Options for alignment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466925" y="2366250"/>
            <a:ext cx="8210150" cy="897375"/>
            <a:chOff x="466925" y="2366250"/>
            <a:chExt cx="8210150" cy="897375"/>
          </a:xfrm>
        </p:grpSpPr>
        <p:sp>
          <p:nvSpPr>
            <p:cNvPr id="109" name="Google Shape;109;p17"/>
            <p:cNvSpPr/>
            <p:nvPr/>
          </p:nvSpPr>
          <p:spPr>
            <a:xfrm>
              <a:off x="466925" y="2395425"/>
              <a:ext cx="1896900" cy="8682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Vision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3623550" y="2366250"/>
              <a:ext cx="1896900" cy="8682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Business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6780175" y="2366250"/>
              <a:ext cx="1896900" cy="8682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Operations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12" name="Google Shape;112;p17"/>
          <p:cNvGrpSpPr/>
          <p:nvPr/>
        </p:nvGrpSpPr>
        <p:grpSpPr>
          <a:xfrm>
            <a:off x="401275" y="3523850"/>
            <a:ext cx="8368200" cy="1103275"/>
            <a:chOff x="401275" y="3523850"/>
            <a:chExt cx="8368200" cy="1103275"/>
          </a:xfrm>
        </p:grpSpPr>
        <p:sp>
          <p:nvSpPr>
            <p:cNvPr id="113" name="Google Shape;113;p17"/>
            <p:cNvSpPr/>
            <p:nvPr/>
          </p:nvSpPr>
          <p:spPr>
            <a:xfrm>
              <a:off x="466925" y="3758925"/>
              <a:ext cx="1896900" cy="8682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IT </a:t>
              </a:r>
              <a:r>
                <a:rPr lang="en-GB">
                  <a:solidFill>
                    <a:srgbClr val="FFFFFF"/>
                  </a:solidFill>
                </a:rPr>
                <a:t>Standards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3623550" y="3758925"/>
              <a:ext cx="1896900" cy="8682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IT </a:t>
              </a:r>
              <a:r>
                <a:rPr lang="en-GB">
                  <a:solidFill>
                    <a:srgbClr val="FFFFFF"/>
                  </a:solidFill>
                </a:rPr>
                <a:t>Resources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6780175" y="3758925"/>
              <a:ext cx="1896900" cy="8682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IT </a:t>
              </a:r>
              <a:r>
                <a:rPr lang="en-GB">
                  <a:solidFill>
                    <a:srgbClr val="FFFFFF"/>
                  </a:solidFill>
                </a:rPr>
                <a:t>Talents</a:t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16" name="Google Shape;116;p17"/>
            <p:cNvCxnSpPr/>
            <p:nvPr/>
          </p:nvCxnSpPr>
          <p:spPr>
            <a:xfrm>
              <a:off x="401275" y="3523850"/>
              <a:ext cx="8368200" cy="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8"/>
          <p:cNvGrpSpPr/>
          <p:nvPr/>
        </p:nvGrpSpPr>
        <p:grpSpPr>
          <a:xfrm>
            <a:off x="466925" y="2366250"/>
            <a:ext cx="8210150" cy="897375"/>
            <a:chOff x="466925" y="2366250"/>
            <a:chExt cx="8210150" cy="897375"/>
          </a:xfrm>
        </p:grpSpPr>
        <p:sp>
          <p:nvSpPr>
            <p:cNvPr id="122" name="Google Shape;122;p18"/>
            <p:cNvSpPr/>
            <p:nvPr/>
          </p:nvSpPr>
          <p:spPr>
            <a:xfrm>
              <a:off x="466925" y="2395425"/>
              <a:ext cx="1896900" cy="8682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Decision Making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3623550" y="2366250"/>
              <a:ext cx="1896900" cy="8682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Engineering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6780175" y="2366250"/>
              <a:ext cx="1896900" cy="8682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Methodologies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25" name="Google Shape;125;p18"/>
          <p:cNvGrpSpPr/>
          <p:nvPr/>
        </p:nvGrpSpPr>
        <p:grpSpPr>
          <a:xfrm>
            <a:off x="401275" y="3523850"/>
            <a:ext cx="8368200" cy="1103275"/>
            <a:chOff x="401275" y="3523850"/>
            <a:chExt cx="8368200" cy="1103275"/>
          </a:xfrm>
        </p:grpSpPr>
        <p:sp>
          <p:nvSpPr>
            <p:cNvPr id="126" name="Google Shape;126;p18"/>
            <p:cNvSpPr/>
            <p:nvPr/>
          </p:nvSpPr>
          <p:spPr>
            <a:xfrm>
              <a:off x="466925" y="3758925"/>
              <a:ext cx="1896900" cy="8682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Consulting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3623550" y="3758925"/>
              <a:ext cx="1896900" cy="8682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Facilitation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6780175" y="3758925"/>
              <a:ext cx="1896900" cy="8682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Leadership</a:t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29" name="Google Shape;129;p18"/>
            <p:cNvCxnSpPr/>
            <p:nvPr/>
          </p:nvCxnSpPr>
          <p:spPr>
            <a:xfrm>
              <a:off x="401275" y="3523850"/>
              <a:ext cx="8368200" cy="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130" name="Google Shape;130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Career path? School of architecture?</a:t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 rot="1059">
            <a:off x="2137674" y="1410000"/>
            <a:ext cx="48687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The “Swiss Army Knife”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“Failure-Driven Architecture”</a:t>
            </a:r>
            <a:endParaRPr/>
          </a:p>
        </p:txBody>
      </p:sp>
      <p:grpSp>
        <p:nvGrpSpPr>
          <p:cNvPr id="137" name="Google Shape;137;p19"/>
          <p:cNvGrpSpPr/>
          <p:nvPr/>
        </p:nvGrpSpPr>
        <p:grpSpPr>
          <a:xfrm>
            <a:off x="311713" y="1357975"/>
            <a:ext cx="5567138" cy="3714076"/>
            <a:chOff x="1788463" y="1357975"/>
            <a:chExt cx="5567138" cy="3714076"/>
          </a:xfrm>
        </p:grpSpPr>
        <p:pic>
          <p:nvPicPr>
            <p:cNvPr id="138" name="Google Shape;138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88463" y="1357975"/>
              <a:ext cx="5567137" cy="3714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19"/>
            <p:cNvSpPr txBox="1"/>
            <p:nvPr/>
          </p:nvSpPr>
          <p:spPr>
            <a:xfrm>
              <a:off x="6474500" y="4817950"/>
              <a:ext cx="881100" cy="2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from scrum.org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" name="Google Shape;140;p19"/>
          <p:cNvGrpSpPr/>
          <p:nvPr/>
        </p:nvGrpSpPr>
        <p:grpSpPr>
          <a:xfrm>
            <a:off x="6032475" y="1722750"/>
            <a:ext cx="2857500" cy="2143125"/>
            <a:chOff x="6032475" y="1722750"/>
            <a:chExt cx="2857500" cy="2143125"/>
          </a:xfrm>
        </p:grpSpPr>
        <p:pic>
          <p:nvPicPr>
            <p:cNvPr id="141" name="Google Shape;14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32475" y="1722750"/>
              <a:ext cx="2857500" cy="2143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19"/>
            <p:cNvSpPr txBox="1"/>
            <p:nvPr/>
          </p:nvSpPr>
          <p:spPr>
            <a:xfrm rot="996">
              <a:off x="6425325" y="3265500"/>
              <a:ext cx="20718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200">
                  <a:latin typeface="Roboto"/>
                  <a:ea typeface="Roboto"/>
                  <a:cs typeface="Roboto"/>
                  <a:sym typeface="Roboto"/>
                </a:rPr>
                <a:t>School</a:t>
              </a:r>
              <a:endParaRPr b="1" sz="3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Failures from Tech Debt and Conway’s Law</a:t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875" y="1364325"/>
            <a:ext cx="4205343" cy="3714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20"/>
          <p:cNvGrpSpPr/>
          <p:nvPr/>
        </p:nvGrpSpPr>
        <p:grpSpPr>
          <a:xfrm>
            <a:off x="4835449" y="1992325"/>
            <a:ext cx="3319101" cy="2015256"/>
            <a:chOff x="4835449" y="1992325"/>
            <a:chExt cx="3319101" cy="2015256"/>
          </a:xfrm>
        </p:grpSpPr>
        <p:sp>
          <p:nvSpPr>
            <p:cNvPr id="150" name="Google Shape;150;p20"/>
            <p:cNvSpPr/>
            <p:nvPr/>
          </p:nvSpPr>
          <p:spPr>
            <a:xfrm rot="9889120">
              <a:off x="4886350" y="3047670"/>
              <a:ext cx="2206399" cy="682922"/>
            </a:xfrm>
            <a:prstGeom prst="bentArrow">
              <a:avLst>
                <a:gd fmla="val 14914" name="adj1"/>
                <a:gd fmla="val 25000" name="adj2"/>
                <a:gd fmla="val 25000" name="adj3"/>
                <a:gd fmla="val 43750" name="adj4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0"/>
            <p:cNvSpPr txBox="1"/>
            <p:nvPr/>
          </p:nvSpPr>
          <p:spPr>
            <a:xfrm>
              <a:off x="5590150" y="1992325"/>
              <a:ext cx="2564400" cy="7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Roboto"/>
                  <a:ea typeface="Roboto"/>
                  <a:cs typeface="Roboto"/>
                  <a:sym typeface="Roboto"/>
                </a:rPr>
                <a:t>This is not an architect btw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Failures from </a:t>
            </a:r>
            <a:r>
              <a:rPr lang="en-GB"/>
              <a:t>biases and marketed recipes</a:t>
            </a:r>
            <a:endParaRPr/>
          </a:p>
        </p:txBody>
      </p:sp>
      <p:sp>
        <p:nvSpPr>
          <p:cNvPr id="157" name="Google Shape;157;p21"/>
          <p:cNvSpPr txBox="1"/>
          <p:nvPr/>
        </p:nvSpPr>
        <p:spPr>
          <a:xfrm rot="1059">
            <a:off x="2137674" y="4251625"/>
            <a:ext cx="48687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Famous last words.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 rot="-494615">
            <a:off x="359331" y="1575379"/>
            <a:ext cx="3148937" cy="1544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latin typeface="Roboto"/>
                <a:ea typeface="Roboto"/>
                <a:cs typeface="Roboto"/>
                <a:sym typeface="Roboto"/>
              </a:rPr>
              <a:t>“We’ll move to a Microservice Architecture to make our application more maintainable”</a:t>
            </a:r>
            <a:endParaRPr i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Roboto"/>
                <a:ea typeface="Roboto"/>
                <a:cs typeface="Roboto"/>
                <a:sym typeface="Roboto"/>
              </a:rPr>
              <a:t>With a team of 5 devs and no DDD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 rot="589842">
            <a:off x="5476738" y="1542756"/>
            <a:ext cx="3459700" cy="15442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latin typeface="Roboto"/>
                <a:ea typeface="Roboto"/>
                <a:cs typeface="Roboto"/>
                <a:sym typeface="Roboto"/>
              </a:rPr>
              <a:t>“It’s because Business can’t make up their mind that our deliveries are mediocre”</a:t>
            </a:r>
            <a:endParaRPr i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Roboto"/>
                <a:ea typeface="Roboto"/>
                <a:cs typeface="Roboto"/>
                <a:sym typeface="Roboto"/>
              </a:rPr>
              <a:t>An Agile Dev team</a:t>
            </a:r>
            <a:endParaRPr i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2825775" y="3132425"/>
            <a:ext cx="51990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latin typeface="Roboto"/>
                <a:ea typeface="Roboto"/>
                <a:cs typeface="Roboto"/>
                <a:sym typeface="Roboto"/>
              </a:rPr>
              <a:t>“We are going to save money and time putting our whole infrastructure in the Cloud”</a:t>
            </a:r>
            <a:endParaRPr i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Roboto"/>
                <a:ea typeface="Roboto"/>
                <a:cs typeface="Roboto"/>
                <a:sym typeface="Roboto"/>
              </a:rPr>
              <a:t>A national business run by traditional SysAdmins</a:t>
            </a:r>
            <a:endParaRPr i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